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16.xml" Type="http://schemas.openxmlformats.org/officeDocument/2006/relationships/slide" Id="rId21"/><Relationship Target="presProps.xml" Type="http://schemas.openxmlformats.org/officeDocument/2006/relationships/presProps" Id="rId2"/><Relationship Target="slides/slide7.xml" Type="http://schemas.openxmlformats.org/officeDocument/2006/relationships/slide" Id="rId12"/><Relationship Target="slides/slide17.xml" Type="http://schemas.openxmlformats.org/officeDocument/2006/relationships/slide" Id="rId22"/><Relationship Target="slides/slide8.xml" Type="http://schemas.openxmlformats.org/officeDocument/2006/relationships/slide" Id="rId13"/><Relationship Target="theme/theme1.xml" Type="http://schemas.openxmlformats.org/officeDocument/2006/relationships/theme" Id="rId1"/><Relationship Target="slides/slide18.xml" Type="http://schemas.openxmlformats.org/officeDocument/2006/relationships/slide" Id="rId23"/><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 name="Shape 32"/>
        <p:cNvGrpSpPr/>
        <p:nvPr/>
      </p:nvGrpSpPr>
      <p:grpSpPr>
        <a:xfrm>
          <a:off y="0" x="0"/>
          <a:ext cy="0" cx="0"/>
          <a:chOff y="0" x="0"/>
          <a:chExt cy="0" cx="0"/>
        </a:xfrm>
      </p:grpSpPr>
      <p:sp>
        <p:nvSpPr>
          <p:cNvPr id="33" name="Shape 3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4" name="Shape 3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7" name="Shape 87"/>
        <p:cNvGrpSpPr/>
        <p:nvPr/>
      </p:nvGrpSpPr>
      <p:grpSpPr>
        <a:xfrm>
          <a:off y="0" x="0"/>
          <a:ext cy="0" cx="0"/>
          <a:chOff y="0" x="0"/>
          <a:chExt cy="0" cx="0"/>
        </a:xfrm>
      </p:grpSpPr>
      <p:sp>
        <p:nvSpPr>
          <p:cNvPr id="88" name="Shape 8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9" name="Shape 8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3" name="Shape 93"/>
        <p:cNvGrpSpPr/>
        <p:nvPr/>
      </p:nvGrpSpPr>
      <p:grpSpPr>
        <a:xfrm>
          <a:off y="0" x="0"/>
          <a:ext cy="0" cx="0"/>
          <a:chOff y="0" x="0"/>
          <a:chExt cy="0" cx="0"/>
        </a:xfrm>
      </p:grpSpPr>
      <p:sp>
        <p:nvSpPr>
          <p:cNvPr id="94" name="Shape 9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5" name="Shape 9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9" name="Shape 99"/>
        <p:cNvGrpSpPr/>
        <p:nvPr/>
      </p:nvGrpSpPr>
      <p:grpSpPr>
        <a:xfrm>
          <a:off y="0" x="0"/>
          <a:ext cy="0" cx="0"/>
          <a:chOff y="0" x="0"/>
          <a:chExt cy="0" cx="0"/>
        </a:xfrm>
      </p:grpSpPr>
      <p:sp>
        <p:nvSpPr>
          <p:cNvPr id="100" name="Shape 10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1" name="Shape 10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4" name="Shape 104"/>
        <p:cNvGrpSpPr/>
        <p:nvPr/>
      </p:nvGrpSpPr>
      <p:grpSpPr>
        <a:xfrm>
          <a:off y="0" x="0"/>
          <a:ext cy="0" cx="0"/>
          <a:chOff y="0" x="0"/>
          <a:chExt cy="0" cx="0"/>
        </a:xfrm>
      </p:grpSpPr>
      <p:sp>
        <p:nvSpPr>
          <p:cNvPr id="105" name="Shape 10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6" name="Shape 10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0" name="Shape 110"/>
        <p:cNvGrpSpPr/>
        <p:nvPr/>
      </p:nvGrpSpPr>
      <p:grpSpPr>
        <a:xfrm>
          <a:off y="0" x="0"/>
          <a:ext cy="0" cx="0"/>
          <a:chOff y="0" x="0"/>
          <a:chExt cy="0" cx="0"/>
        </a:xfrm>
      </p:grpSpPr>
      <p:sp>
        <p:nvSpPr>
          <p:cNvPr id="111" name="Shape 11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2" name="Shape 11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6" name="Shape 116"/>
        <p:cNvGrpSpPr/>
        <p:nvPr/>
      </p:nvGrpSpPr>
      <p:grpSpPr>
        <a:xfrm>
          <a:off y="0" x="0"/>
          <a:ext cy="0" cx="0"/>
          <a:chOff y="0" x="0"/>
          <a:chExt cy="0" cx="0"/>
        </a:xfrm>
      </p:grpSpPr>
      <p:sp>
        <p:nvSpPr>
          <p:cNvPr id="117" name="Shape 11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8" name="Shape 11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2" name="Shape 122"/>
        <p:cNvGrpSpPr/>
        <p:nvPr/>
      </p:nvGrpSpPr>
      <p:grpSpPr>
        <a:xfrm>
          <a:off y="0" x="0"/>
          <a:ext cy="0" cx="0"/>
          <a:chOff y="0" x="0"/>
          <a:chExt cy="0" cx="0"/>
        </a:xfrm>
      </p:grpSpPr>
      <p:sp>
        <p:nvSpPr>
          <p:cNvPr id="123" name="Shape 12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4" name="Shape 12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8" name="Shape 128"/>
        <p:cNvGrpSpPr/>
        <p:nvPr/>
      </p:nvGrpSpPr>
      <p:grpSpPr>
        <a:xfrm>
          <a:off y="0" x="0"/>
          <a:ext cy="0" cx="0"/>
          <a:chOff y="0" x="0"/>
          <a:chExt cy="0" cx="0"/>
        </a:xfrm>
      </p:grpSpPr>
      <p:sp>
        <p:nvSpPr>
          <p:cNvPr id="129" name="Shape 12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0" name="Shape 13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7" name="Shape 137"/>
        <p:cNvGrpSpPr/>
        <p:nvPr/>
      </p:nvGrpSpPr>
      <p:grpSpPr>
        <a:xfrm>
          <a:off y="0" x="0"/>
          <a:ext cy="0" cx="0"/>
          <a:chOff y="0" x="0"/>
          <a:chExt cy="0" cx="0"/>
        </a:xfrm>
      </p:grpSpPr>
      <p:sp>
        <p:nvSpPr>
          <p:cNvPr id="138" name="Shape 13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9" name="Shape 13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 name="Shape 40"/>
        <p:cNvGrpSpPr/>
        <p:nvPr/>
      </p:nvGrpSpPr>
      <p:grpSpPr>
        <a:xfrm>
          <a:off y="0" x="0"/>
          <a:ext cy="0" cx="0"/>
          <a:chOff y="0" x="0"/>
          <a:chExt cy="0" cx="0"/>
        </a:xfrm>
      </p:grpSpPr>
      <p:sp>
        <p:nvSpPr>
          <p:cNvPr id="41" name="Shape 4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2" name="Shape 4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 name="Shape 46"/>
        <p:cNvGrpSpPr/>
        <p:nvPr/>
      </p:nvGrpSpPr>
      <p:grpSpPr>
        <a:xfrm>
          <a:off y="0" x="0"/>
          <a:ext cy="0" cx="0"/>
          <a:chOff y="0" x="0"/>
          <a:chExt cy="0" cx="0"/>
        </a:xfrm>
      </p:grpSpPr>
      <p:sp>
        <p:nvSpPr>
          <p:cNvPr id="47" name="Shape 4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8" name="Shape 4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2" name="Shape 52"/>
        <p:cNvGrpSpPr/>
        <p:nvPr/>
      </p:nvGrpSpPr>
      <p:grpSpPr>
        <a:xfrm>
          <a:off y="0" x="0"/>
          <a:ext cy="0" cx="0"/>
          <a:chOff y="0" x="0"/>
          <a:chExt cy="0" cx="0"/>
        </a:xfrm>
      </p:grpSpPr>
      <p:sp>
        <p:nvSpPr>
          <p:cNvPr id="53" name="Shape 5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4" name="Shape 5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8" name="Shape 58"/>
        <p:cNvGrpSpPr/>
        <p:nvPr/>
      </p:nvGrpSpPr>
      <p:grpSpPr>
        <a:xfrm>
          <a:off y="0" x="0"/>
          <a:ext cy="0" cx="0"/>
          <a:chOff y="0" x="0"/>
          <a:chExt cy="0" cx="0"/>
        </a:xfrm>
      </p:grpSpPr>
      <p:sp>
        <p:nvSpPr>
          <p:cNvPr id="59" name="Shape 5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0" name="Shape 6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4" name="Shape 64"/>
        <p:cNvGrpSpPr/>
        <p:nvPr/>
      </p:nvGrpSpPr>
      <p:grpSpPr>
        <a:xfrm>
          <a:off y="0" x="0"/>
          <a:ext cy="0" cx="0"/>
          <a:chOff y="0" x="0"/>
          <a:chExt cy="0" cx="0"/>
        </a:xfrm>
      </p:grpSpPr>
      <p:sp>
        <p:nvSpPr>
          <p:cNvPr id="65" name="Shape 6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6" name="Shape 6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0" name="Shape 70"/>
        <p:cNvGrpSpPr/>
        <p:nvPr/>
      </p:nvGrpSpPr>
      <p:grpSpPr>
        <a:xfrm>
          <a:off y="0" x="0"/>
          <a:ext cy="0" cx="0"/>
          <a:chOff y="0" x="0"/>
          <a:chExt cy="0" cx="0"/>
        </a:xfrm>
      </p:grpSpPr>
      <p:sp>
        <p:nvSpPr>
          <p:cNvPr id="71" name="Shape 7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2" name="Shape 7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6" name="Shape 76"/>
        <p:cNvGrpSpPr/>
        <p:nvPr/>
      </p:nvGrpSpPr>
      <p:grpSpPr>
        <a:xfrm>
          <a:off y="0" x="0"/>
          <a:ext cy="0" cx="0"/>
          <a:chOff y="0" x="0"/>
          <a:chExt cy="0" cx="0"/>
        </a:xfrm>
      </p:grpSpPr>
      <p:sp>
        <p:nvSpPr>
          <p:cNvPr id="77" name="Shape 7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8" name="Shape 7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2" name="Shape 82"/>
        <p:cNvGrpSpPr/>
        <p:nvPr/>
      </p:nvGrpSpPr>
      <p:grpSpPr>
        <a:xfrm>
          <a:off y="0" x="0"/>
          <a:ext cy="0" cx="0"/>
          <a:chOff y="0" x="0"/>
          <a:chExt cy="0" cx="0"/>
        </a:xfrm>
      </p:grpSpPr>
      <p:sp>
        <p:nvSpPr>
          <p:cNvPr id="83" name="Shape 8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4" name="Shape 8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y="0" x="0"/>
          <a:ext cy="0" cx="0"/>
          <a:chOff y="0" x="0"/>
          <a:chExt cy="0" cx="0"/>
        </a:xfrm>
      </p:grpSpPr>
      <p:sp>
        <p:nvSpPr>
          <p:cNvPr id="9" name="Shape 9"/>
          <p:cNvSpPr txBox="1"/>
          <p:nvPr>
            <p:ph idx="1" type="subTitle"/>
          </p:nvPr>
        </p:nvSpPr>
        <p:spPr>
          <a:xfrm>
            <a:off y="2840053" x="685800"/>
            <a:ext cy="784799" cx="7772400"/>
          </a:xfrm>
          <a:prstGeom prst="rect">
            <a:avLst/>
          </a:prstGeom>
        </p:spPr>
        <p:txBody>
          <a:bodyPr bIns="91425" rIns="91425" lIns="91425" t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
        <p:nvSpPr>
          <p:cNvPr id="10" name="Shape 10"/>
          <p:cNvSpPr txBox="1"/>
          <p:nvPr>
            <p:ph type="ctrTitle"/>
          </p:nvPr>
        </p:nvSpPr>
        <p:spPr>
          <a:xfrm>
            <a:off y="1583342" x="685800"/>
            <a:ext cy="1159799"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1" name="Shape 11"/>
          <p:cNvSpPr txBox="1"/>
          <p:nvPr>
            <p:ph idx="12" type="sldNum"/>
          </p:nvPr>
        </p:nvSpPr>
        <p:spPr>
          <a:xfrm>
            <a:off y="4749850" x="8556791"/>
            <a:ext cy="3936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y="0" x="0"/>
          <a:ext cy="0" cx="0"/>
          <a:chOff y="0" x="0"/>
          <a:chExt cy="0" cx="0"/>
        </a:xfrm>
      </p:grpSpPr>
      <p:sp>
        <p:nvSpPr>
          <p:cNvPr id="13" name="Shape 13"/>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4" name="Shape 14"/>
          <p:cNvSpPr txBox="1"/>
          <p:nvPr>
            <p:ph idx="1" type="body"/>
          </p:nvPr>
        </p:nvSpPr>
        <p:spPr>
          <a:xfrm>
            <a:off y="1200150" x="457200"/>
            <a:ext cy="3725699"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2" type="sldNum"/>
          </p:nvPr>
        </p:nvSpPr>
        <p:spPr>
          <a:xfrm>
            <a:off y="4749850" x="8556791"/>
            <a:ext cy="3936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6" name="Shape 16"/>
        <p:cNvGrpSpPr/>
        <p:nvPr/>
      </p:nvGrpSpPr>
      <p:grpSpPr>
        <a:xfrm>
          <a:off y="0" x="0"/>
          <a:ext cy="0" cx="0"/>
          <a:chOff y="0" x="0"/>
          <a:chExt cy="0" cx="0"/>
        </a:xfrm>
      </p:grpSpPr>
      <p:sp>
        <p:nvSpPr>
          <p:cNvPr id="17" name="Shape 17"/>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y="1200150" x="457200"/>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2" type="body"/>
          </p:nvPr>
        </p:nvSpPr>
        <p:spPr>
          <a:xfrm>
            <a:off y="1200150" x="4692273"/>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2" type="sldNum"/>
          </p:nvPr>
        </p:nvSpPr>
        <p:spPr>
          <a:xfrm>
            <a:off y="4749850" x="8556791"/>
            <a:ext cy="3936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 name="Shape 21"/>
        <p:cNvGrpSpPr/>
        <p:nvPr/>
      </p:nvGrpSpPr>
      <p:grpSpPr>
        <a:xfrm>
          <a:off y="0" x="0"/>
          <a:ext cy="0" cx="0"/>
          <a:chOff y="0" x="0"/>
          <a:chExt cy="0" cx="0"/>
        </a:xfrm>
      </p:grpSpPr>
      <p:sp>
        <p:nvSpPr>
          <p:cNvPr id="22" name="Shape 22"/>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y="4749850" x="8556791"/>
            <a:ext cy="3936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y="0" x="0"/>
          <a:ext cy="0" cx="0"/>
          <a:chOff y="0" x="0"/>
          <a:chExt cy="0" cx="0"/>
        </a:xfrm>
      </p:grpSpPr>
      <p:sp>
        <p:nvSpPr>
          <p:cNvPr id="25" name="Shape 25"/>
          <p:cNvSpPr txBox="1"/>
          <p:nvPr>
            <p:ph idx="1" type="body"/>
          </p:nvPr>
        </p:nvSpPr>
        <p:spPr>
          <a:xfrm>
            <a:off y="4406309" x="457200"/>
            <a:ext cy="519599" cx="8229600"/>
          </a:xfrm>
          <a:prstGeom prst="rect">
            <a:avLst/>
          </a:prstGeom>
        </p:spPr>
        <p:txBody>
          <a:bodyPr bIns="91425" rIns="91425" lIns="91425" tIns="91425" anchor="t" anchorCtr="0"/>
          <a:lstStyle>
            <a:lvl1pPr algn="ctr">
              <a:spcBef>
                <a:spcPts val="0"/>
              </a:spcBef>
              <a:buClr>
                <a:schemeClr val="dk1"/>
              </a:buClr>
              <a:buSzPct val="100000"/>
              <a:buNone/>
              <a:defRPr sz="1800">
                <a:solidFill>
                  <a:schemeClr val="dk1"/>
                </a:solidFill>
              </a:defRPr>
            </a:lvl1pPr>
          </a:lstStyle>
          <a:p/>
        </p:txBody>
      </p:sp>
      <p:sp>
        <p:nvSpPr>
          <p:cNvPr id="26" name="Shape 26"/>
          <p:cNvSpPr txBox="1"/>
          <p:nvPr>
            <p:ph idx="12" type="sldNum"/>
          </p:nvPr>
        </p:nvSpPr>
        <p:spPr>
          <a:xfrm>
            <a:off y="4749850" x="8556791"/>
            <a:ext cy="3936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y="0" x="0"/>
          <a:ext cy="0" cx="0"/>
          <a:chOff y="0" x="0"/>
          <a:chExt cy="0" cx="0"/>
        </a:xfrm>
      </p:grpSpPr>
      <p:sp>
        <p:nvSpPr>
          <p:cNvPr id="28" name="Shape 28"/>
          <p:cNvSpPr txBox="1"/>
          <p:nvPr>
            <p:ph idx="12" type="sldNum"/>
          </p:nvPr>
        </p:nvSpPr>
        <p:spPr>
          <a:xfrm>
            <a:off y="4749850" x="8556791"/>
            <a:ext cy="3936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3.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30000">
              <a:schemeClr val="lt1"/>
            </a:gs>
            <a:gs pos="100000">
              <a:schemeClr val="lt2"/>
            </a:gs>
          </a:gsLst>
          <a:path path="circle">
            <a:fillToRect t="50%" b="50%" r="50%" l="50%"/>
          </a:path>
          <a:tileRect/>
        </a:gra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400" cx="8229600"/>
          </a:xfrm>
          <a:prstGeom prst="rect">
            <a:avLst/>
          </a:prstGeom>
          <a:noFill/>
          <a:ln>
            <a:noFill/>
          </a:ln>
        </p:spPr>
        <p:txBody>
          <a:bodyPr bIns="91425" rIns="91425" lIns="91425" tIns="91425" anchor="b" anchorCtr="0"/>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200150" x="457200"/>
            <a:ext cy="3725699" cx="8229600"/>
          </a:xfrm>
          <a:prstGeom prst="rect">
            <a:avLst/>
          </a:prstGeom>
          <a:noFill/>
          <a:ln>
            <a:noFill/>
          </a:ln>
        </p:spPr>
        <p:txBody>
          <a:bodyPr bIns="91425" rIns="91425" lIns="91425" tIns="91425" anchor="t" anchorCtr="0"/>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p:txBody>
      </p:sp>
      <p:sp>
        <p:nvSpPr>
          <p:cNvPr id="7" name="Shape 7"/>
          <p:cNvSpPr txBox="1"/>
          <p:nvPr>
            <p:ph idx="12" type="sldNum"/>
          </p:nvPr>
        </p:nvSpPr>
        <p:spPr>
          <a:xfrm>
            <a:off y="4749850" x="8556791"/>
            <a:ext cy="393600" cx="548699"/>
          </a:xfrm>
          <a:prstGeom prst="rect">
            <a:avLst/>
          </a:prstGeom>
          <a:noFill/>
          <a:ln>
            <a:noFill/>
          </a:ln>
        </p:spPr>
        <p:txBody>
          <a:bodyPr bIns="91425" rIns="91425" lIns="91425" t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2.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 Target="../media/image04.jpg" Type="http://schemas.openxmlformats.org/officeDocument/2006/relationships/image" Id="rId4"/><Relationship Target="../media/image03.jpg" Type="http://schemas.openxmlformats.org/officeDocument/2006/relationships/image" Id="rId3"/><Relationship Target="../media/image05.jpg" Type="http://schemas.openxmlformats.org/officeDocument/2006/relationships/image" Id="rId5"/></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3.xml" Type="http://schemas.openxmlformats.org/officeDocument/2006/relationships/slideLayout" Id="rId1"/><Relationship Target="../media/image00.jp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 name="Shape 29"/>
        <p:cNvGrpSpPr/>
        <p:nvPr/>
      </p:nvGrpSpPr>
      <p:grpSpPr>
        <a:xfrm>
          <a:off y="0" x="0"/>
          <a:ext cy="0" cx="0"/>
          <a:chOff y="0" x="0"/>
          <a:chExt cy="0" cx="0"/>
        </a:xfrm>
      </p:grpSpPr>
      <p:sp>
        <p:nvSpPr>
          <p:cNvPr id="30" name="Shape 30"/>
          <p:cNvSpPr txBox="1"/>
          <p:nvPr>
            <p:ph type="ctrTitle"/>
          </p:nvPr>
        </p:nvSpPr>
        <p:spPr>
          <a:xfrm>
            <a:off y="1583342" x="1371600"/>
            <a:ext cy="1159799" cx="7772400"/>
          </a:xfrm>
          <a:prstGeom prst="rect">
            <a:avLst/>
          </a:prstGeom>
        </p:spPr>
        <p:txBody>
          <a:bodyPr bIns="91425" rIns="91425" lIns="91425" tIns="91425" anchor="b" anchorCtr="0">
            <a:noAutofit/>
          </a:bodyPr>
          <a:lstStyle/>
          <a:p>
            <a:pPr>
              <a:spcBef>
                <a:spcPts val="0"/>
              </a:spcBef>
              <a:buNone/>
            </a:pPr>
            <a:r>
              <a:rPr u="sng" lang="en" i="1"/>
              <a:t>Mucular/Skeletal Presentation:</a:t>
            </a:r>
          </a:p>
        </p:txBody>
      </p:sp>
      <p:sp>
        <p:nvSpPr>
          <p:cNvPr id="31" name="Shape 31"/>
          <p:cNvSpPr txBox="1"/>
          <p:nvPr>
            <p:ph idx="1" type="subTitle"/>
          </p:nvPr>
        </p:nvSpPr>
        <p:spPr>
          <a:xfrm>
            <a:off y="2840053" x="685800"/>
            <a:ext cy="784737" cx="7772400"/>
          </a:xfrm>
          <a:prstGeom prst="rect">
            <a:avLst/>
          </a:prstGeom>
        </p:spPr>
        <p:txBody>
          <a:bodyPr bIns="91425" rIns="91425" lIns="91425" tIns="91425" anchor="t" anchorCtr="0">
            <a:noAutofit/>
          </a:bodyPr>
          <a:lstStyle/>
          <a:p>
            <a:pPr rtl="0">
              <a:spcBef>
                <a:spcPts val="0"/>
              </a:spcBef>
              <a:buNone/>
            </a:pPr>
            <a:r>
              <a:rPr lang="en"/>
              <a:t>by Michael C, Max V, Richard Y, Amritha S,</a:t>
            </a:r>
          </a:p>
          <a:p>
            <a:pPr>
              <a:spcBef>
                <a:spcPts val="0"/>
              </a:spcBef>
              <a:buNone/>
            </a:pPr>
            <a:r>
              <a:rPr lang="en"/>
              <a:t>Kyle R, Sam B, Cosette 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y="0" x="0"/>
          <a:ext cy="0" cx="0"/>
          <a:chOff y="0" x="0"/>
          <a:chExt cy="0" cx="0"/>
        </a:xfrm>
      </p:grpSpPr>
      <p:pic>
        <p:nvPicPr>
          <p:cNvPr id="86" name="Shape 86"/>
          <p:cNvPicPr preferRelativeResize="0"/>
          <p:nvPr/>
        </p:nvPicPr>
        <p:blipFill>
          <a:blip r:embed="rId3">
            <a:alphaModFix/>
          </a:blip>
          <a:stretch>
            <a:fillRect/>
          </a:stretch>
        </p:blipFill>
        <p:spPr>
          <a:xfrm>
            <a:off y="458650" x="1332300"/>
            <a:ext cy="4226175" cx="598434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y="0" x="0"/>
          <a:ext cy="0" cx="0"/>
          <a:chOff y="0" x="0"/>
          <a:chExt cy="0" cx="0"/>
        </a:xfrm>
      </p:grpSpPr>
      <p:sp>
        <p:nvSpPr>
          <p:cNvPr id="91" name="Shape 91"/>
          <p:cNvSpPr txBox="1"/>
          <p:nvPr>
            <p:ph type="title"/>
          </p:nvPr>
        </p:nvSpPr>
        <p:spPr>
          <a:xfrm>
            <a:off y="190178" x="457200"/>
            <a:ext cy="857400" cx="8229600"/>
          </a:xfrm>
          <a:prstGeom prst="rect">
            <a:avLst/>
          </a:prstGeom>
        </p:spPr>
        <p:txBody>
          <a:bodyPr bIns="91425" rIns="91425" lIns="91425" tIns="91425" anchor="b" anchorCtr="0">
            <a:noAutofit/>
          </a:bodyPr>
          <a:lstStyle/>
          <a:p>
            <a:pPr algn="ctr">
              <a:spcBef>
                <a:spcPts val="0"/>
              </a:spcBef>
              <a:buNone/>
            </a:pPr>
            <a:r>
              <a:rPr lang="en" i="1"/>
              <a:t>Skeletal System:</a:t>
            </a:r>
          </a:p>
        </p:txBody>
      </p:sp>
      <p:sp>
        <p:nvSpPr>
          <p:cNvPr id="92" name="Shape 92"/>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406400" marL="457200">
              <a:spcBef>
                <a:spcPts val="0"/>
              </a:spcBef>
              <a:buClr>
                <a:srgbClr val="000000"/>
              </a:buClr>
              <a:buSzPct val="100000"/>
              <a:buFont typeface="Arial"/>
              <a:buChar char="❖"/>
            </a:pPr>
            <a:r>
              <a:rPr sz="2800" lang="en"/>
              <a:t>For our first model, we made a working model by using wooden dowels as the bone and adding a hinge joint</a:t>
            </a:r>
          </a:p>
          <a:p>
            <a:pPr rtl="0" lvl="0" indent="-406400" marL="457200">
              <a:spcBef>
                <a:spcPts val="0"/>
              </a:spcBef>
              <a:buClr>
                <a:srgbClr val="000000"/>
              </a:buClr>
              <a:buSzPct val="100000"/>
              <a:buFont typeface="Arial"/>
              <a:buChar char="❖"/>
            </a:pPr>
            <a:r>
              <a:rPr sz="2800" lang="en"/>
              <a:t>For our second model, we made a clay model showing the layers and parts of the bone</a:t>
            </a:r>
          </a:p>
          <a:p>
            <a:pPr rtl="0" lvl="0">
              <a:spcBef>
                <a:spcPts val="0"/>
              </a:spcBef>
              <a:buNone/>
            </a:pPr>
            <a:r>
              <a:t/>
            </a:r>
            <a:endParaRPr sz="2800"/>
          </a:p>
          <a:p>
            <a:pPr lvl="0">
              <a:spcBef>
                <a:spcPts val="0"/>
              </a:spcBef>
              <a:buNone/>
            </a:pPr>
            <a:r>
              <a:t/>
            </a:r>
            <a:endParaRPr sz="2800"/>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y="0" x="0"/>
          <a:ext cy="0" cx="0"/>
          <a:chOff y="0" x="0"/>
          <a:chExt cy="0" cx="0"/>
        </a:xfrm>
      </p:grpSpPr>
      <p:sp>
        <p:nvSpPr>
          <p:cNvPr id="97" name="Shape 97"/>
          <p:cNvSpPr txBox="1"/>
          <p:nvPr>
            <p:ph type="title"/>
          </p:nvPr>
        </p:nvSpPr>
        <p:spPr>
          <a:xfrm>
            <a:off y="304790" x="457187"/>
            <a:ext cy="857400" cx="8229600"/>
          </a:xfrm>
          <a:prstGeom prst="rect">
            <a:avLst/>
          </a:prstGeom>
        </p:spPr>
        <p:txBody>
          <a:bodyPr bIns="91425" rIns="91425" lIns="91425" tIns="91425" anchor="b" anchorCtr="0">
            <a:noAutofit/>
          </a:bodyPr>
          <a:lstStyle/>
          <a:p>
            <a:pPr>
              <a:spcBef>
                <a:spcPts val="0"/>
              </a:spcBef>
              <a:buNone/>
            </a:pPr>
            <a:r>
              <a:rPr lang="en"/>
              <a:t>Structure Of A Bone</a:t>
            </a:r>
          </a:p>
        </p:txBody>
      </p:sp>
      <p:sp>
        <p:nvSpPr>
          <p:cNvPr id="98" name="Shape 98"/>
          <p:cNvSpPr txBox="1"/>
          <p:nvPr>
            <p:ph idx="1" type="body"/>
          </p:nvPr>
        </p:nvSpPr>
        <p:spPr>
          <a:xfrm>
            <a:off y="1162188" x="457200"/>
            <a:ext cy="3725699" cx="8229600"/>
          </a:xfrm>
          <a:prstGeom prst="rect">
            <a:avLst/>
          </a:prstGeom>
        </p:spPr>
        <p:txBody>
          <a:bodyPr bIns="91425" rIns="91425" lIns="91425" tIns="91425" anchor="t" anchorCtr="0">
            <a:noAutofit/>
          </a:bodyPr>
          <a:lstStyle/>
          <a:p>
            <a:pPr rtl="0" lvl="0" indent="-419100" marL="457200">
              <a:spcBef>
                <a:spcPts val="0"/>
              </a:spcBef>
              <a:buClr>
                <a:srgbClr val="000000"/>
              </a:buClr>
              <a:buSzPct val="100000"/>
              <a:buFont typeface="Arial"/>
              <a:buChar char="❖"/>
            </a:pPr>
            <a:r>
              <a:rPr lang="en"/>
              <a:t>Outer Shiny Layer - Periosteum</a:t>
            </a:r>
          </a:p>
          <a:p>
            <a:pPr rtl="0" lvl="0" indent="-419100" marL="457200">
              <a:spcBef>
                <a:spcPts val="0"/>
              </a:spcBef>
              <a:buClr>
                <a:srgbClr val="000000"/>
              </a:buClr>
              <a:buSzPct val="100000"/>
              <a:buFont typeface="Arial"/>
              <a:buChar char="❖"/>
            </a:pPr>
            <a:r>
              <a:rPr lang="en"/>
              <a:t>Cortex - Compact Bone</a:t>
            </a:r>
          </a:p>
          <a:p>
            <a:pPr rtl="0" lvl="0" indent="-419100" marL="457200">
              <a:spcBef>
                <a:spcPts val="0"/>
              </a:spcBef>
              <a:buClr>
                <a:srgbClr val="000000"/>
              </a:buClr>
              <a:buSzPct val="100000"/>
              <a:buFont typeface="Arial"/>
              <a:buChar char="❖"/>
            </a:pPr>
            <a:r>
              <a:rPr lang="en"/>
              <a:t>Interior Layer - Spongy Bone</a:t>
            </a:r>
          </a:p>
          <a:p>
            <a:pPr rtl="0" lvl="0" indent="-419100" marL="457200">
              <a:spcBef>
                <a:spcPts val="0"/>
              </a:spcBef>
              <a:buClr>
                <a:srgbClr val="000000"/>
              </a:buClr>
              <a:buSzPct val="100000"/>
              <a:buFont typeface="Arial"/>
              <a:buChar char="❖"/>
            </a:pPr>
            <a:r>
              <a:rPr lang="en"/>
              <a:t>Two Marrows of a Bone - Yellow and Red</a:t>
            </a:r>
          </a:p>
          <a:p>
            <a:pPr rtl="0" lvl="0" indent="-419100" marL="457200">
              <a:spcBef>
                <a:spcPts val="0"/>
              </a:spcBef>
              <a:buClr>
                <a:srgbClr val="000000"/>
              </a:buClr>
              <a:buSzPct val="100000"/>
              <a:buFont typeface="Arial"/>
              <a:buChar char="❖"/>
            </a:pPr>
            <a:r>
              <a:rPr lang="en"/>
              <a:t>Red Marrow located in the heads of the bone</a:t>
            </a:r>
          </a:p>
          <a:p>
            <a:pPr lvl="0" indent="-419100" marL="457200">
              <a:spcBef>
                <a:spcPts val="0"/>
              </a:spcBef>
              <a:buClr>
                <a:srgbClr val="000000"/>
              </a:buClr>
              <a:buSzPct val="100000"/>
              <a:buFont typeface="Arial"/>
              <a:buChar char="❖"/>
            </a:pPr>
            <a:r>
              <a:rPr lang="en"/>
              <a:t>Yellow Marrow runs throughout the shaft</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y="0" x="0"/>
          <a:ext cy="0" cx="0"/>
          <a:chOff y="0" x="0"/>
          <a:chExt cy="0" cx="0"/>
        </a:xfrm>
      </p:grpSpPr>
      <p:pic>
        <p:nvPicPr>
          <p:cNvPr id="103" name="Shape 103"/>
          <p:cNvPicPr preferRelativeResize="0"/>
          <p:nvPr/>
        </p:nvPicPr>
        <p:blipFill>
          <a:blip r:embed="rId3">
            <a:alphaModFix/>
          </a:blip>
          <a:stretch>
            <a:fillRect/>
          </a:stretch>
        </p:blipFill>
        <p:spPr>
          <a:xfrm>
            <a:off y="0" x="752174"/>
            <a:ext cy="4762299" cx="7438326"/>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y="0" x="0"/>
          <a:ext cy="0" cx="0"/>
          <a:chOff y="0" x="0"/>
          <a:chExt cy="0" cx="0"/>
        </a:xfrm>
      </p:grpSpPr>
      <p:sp>
        <p:nvSpPr>
          <p:cNvPr id="108" name="Shape 108"/>
          <p:cNvSpPr txBox="1"/>
          <p:nvPr>
            <p:ph type="title"/>
          </p:nvPr>
        </p:nvSpPr>
        <p:spPr>
          <a:xfrm>
            <a:off y="190153" x="457200"/>
            <a:ext cy="857400" cx="8229600"/>
          </a:xfrm>
          <a:prstGeom prst="rect">
            <a:avLst/>
          </a:prstGeom>
        </p:spPr>
        <p:txBody>
          <a:bodyPr bIns="91425" rIns="91425" lIns="91425" tIns="91425" anchor="b" anchorCtr="0">
            <a:noAutofit/>
          </a:bodyPr>
          <a:lstStyle/>
          <a:p>
            <a:pPr algn="ctr" rtl="0" lvl="0">
              <a:spcBef>
                <a:spcPts val="0"/>
              </a:spcBef>
              <a:buNone/>
            </a:pPr>
            <a:r>
              <a:rPr lang="en"/>
              <a:t>Function:</a:t>
            </a:r>
          </a:p>
        </p:txBody>
      </p:sp>
      <p:sp>
        <p:nvSpPr>
          <p:cNvPr id="109" name="Shape 109"/>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81000" marL="457200">
              <a:spcBef>
                <a:spcPts val="0"/>
              </a:spcBef>
              <a:buClr>
                <a:srgbClr val="000000"/>
              </a:buClr>
              <a:buSzPct val="100000"/>
              <a:buFont typeface="Arial"/>
              <a:buChar char="❖"/>
            </a:pPr>
            <a:r>
              <a:rPr sz="2400" lang="en"/>
              <a:t>The Skeleton supports the body and protection for some organs</a:t>
            </a:r>
          </a:p>
          <a:p>
            <a:pPr rtl="0" lvl="0" indent="-381000" marL="457200">
              <a:spcBef>
                <a:spcPts val="0"/>
              </a:spcBef>
              <a:buClr>
                <a:srgbClr val="000000"/>
              </a:buClr>
              <a:buSzPct val="100000"/>
              <a:buFont typeface="Arial"/>
              <a:buChar char="❖"/>
            </a:pPr>
            <a:r>
              <a:rPr sz="2400" lang="en"/>
              <a:t>The Skeleton is a base for the muscles to pull on for movement</a:t>
            </a:r>
          </a:p>
          <a:p>
            <a:pPr rtl="0" lvl="0" indent="-381000" marL="457200">
              <a:spcBef>
                <a:spcPts val="0"/>
              </a:spcBef>
              <a:buClr>
                <a:srgbClr val="000000"/>
              </a:buClr>
              <a:buSzPct val="100000"/>
              <a:buFont typeface="Arial"/>
              <a:buChar char="❖"/>
            </a:pPr>
            <a:r>
              <a:rPr sz="2400" lang="en"/>
              <a:t>Each bone has a marrow in which blood cells are formed</a:t>
            </a:r>
          </a:p>
          <a:p>
            <a:pPr rtl="0" lvl="0" indent="-381000" marL="457200">
              <a:spcBef>
                <a:spcPts val="0"/>
              </a:spcBef>
              <a:buClr>
                <a:srgbClr val="000000"/>
              </a:buClr>
              <a:buSzPct val="100000"/>
              <a:buFont typeface="Arial"/>
              <a:buChar char="❖"/>
            </a:pPr>
            <a:r>
              <a:rPr sz="2400" lang="en"/>
              <a:t>Bone also store calcium for the body</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y="0" x="0"/>
          <a:ext cy="0" cx="0"/>
          <a:chOff y="0" x="0"/>
          <a:chExt cy="0" cx="0"/>
        </a:xfrm>
      </p:grpSpPr>
      <p:sp>
        <p:nvSpPr>
          <p:cNvPr id="114" name="Shape 114"/>
          <p:cNvSpPr txBox="1"/>
          <p:nvPr>
            <p:ph type="title"/>
          </p:nvPr>
        </p:nvSpPr>
        <p:spPr>
          <a:xfrm>
            <a:off y="190178" x="457200"/>
            <a:ext cy="857400" cx="8229600"/>
          </a:xfrm>
          <a:prstGeom prst="rect">
            <a:avLst/>
          </a:prstGeom>
        </p:spPr>
        <p:txBody>
          <a:bodyPr bIns="91425" rIns="91425" lIns="91425" tIns="91425" anchor="b" anchorCtr="0">
            <a:noAutofit/>
          </a:bodyPr>
          <a:lstStyle/>
          <a:p>
            <a:pPr algn="ctr">
              <a:spcBef>
                <a:spcPts val="0"/>
              </a:spcBef>
              <a:buNone/>
            </a:pPr>
            <a:r>
              <a:rPr lang="en"/>
              <a:t>Our Model Explained</a:t>
            </a:r>
          </a:p>
        </p:txBody>
      </p:sp>
      <p:sp>
        <p:nvSpPr>
          <p:cNvPr id="115" name="Shape 115"/>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81000" marL="457200">
              <a:spcBef>
                <a:spcPts val="0"/>
              </a:spcBef>
              <a:buClr>
                <a:srgbClr val="000000"/>
              </a:buClr>
              <a:buSzPct val="100000"/>
              <a:buFont typeface="Arial"/>
              <a:buChar char="❖"/>
            </a:pPr>
            <a:r>
              <a:rPr sz="2400" lang="en"/>
              <a:t>Function 1 - demonstrating how a hinge joint works, and how the bones in the arm act in accordance to the muscles contracting</a:t>
            </a:r>
          </a:p>
          <a:p>
            <a:pPr rtl="0" lvl="0" indent="-381000" marL="457200">
              <a:spcBef>
                <a:spcPts val="0"/>
              </a:spcBef>
              <a:buClr>
                <a:srgbClr val="000000"/>
              </a:buClr>
              <a:buSzPct val="100000"/>
              <a:buFont typeface="Arial"/>
              <a:buChar char="❖"/>
            </a:pPr>
            <a:r>
              <a:rPr sz="2400" lang="en"/>
              <a:t>Function 2- to show how muscles work in pairs; when the bicep is contracted, the tricep is relaxed, vise versa</a:t>
            </a:r>
          </a:p>
          <a:p>
            <a:pPr rtl="0" lvl="0" indent="-381000" marL="457200">
              <a:spcBef>
                <a:spcPts val="0"/>
              </a:spcBef>
              <a:buClr>
                <a:srgbClr val="000000"/>
              </a:buClr>
              <a:buSzPct val="100000"/>
              <a:buFont typeface="Arial"/>
              <a:buChar char="❖"/>
            </a:pPr>
            <a:r>
              <a:rPr sz="2400" lang="en"/>
              <a:t>Function 3- to give a general view of the anterior forearm</a:t>
            </a:r>
          </a:p>
          <a:p>
            <a:pPr rtl="0" lvl="0" indent="-381000" marL="457200">
              <a:spcBef>
                <a:spcPts val="0"/>
              </a:spcBef>
              <a:buClr>
                <a:srgbClr val="000000"/>
              </a:buClr>
              <a:buSzPct val="100000"/>
              <a:buFont typeface="Arial"/>
              <a:buChar char="❖"/>
            </a:pPr>
            <a:r>
              <a:rPr sz="2400" lang="en"/>
              <a:t>Function 4- to show how fingers and the tendons in the hand work together</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y="0" x="0"/>
          <a:ext cy="0" cx="0"/>
          <a:chOff y="0" x="0"/>
          <a:chExt cy="0" cx="0"/>
        </a:xfrm>
      </p:grpSpPr>
      <p:sp>
        <p:nvSpPr>
          <p:cNvPr id="120" name="Shape 120"/>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The Building Process: Designing</a:t>
            </a:r>
          </a:p>
        </p:txBody>
      </p:sp>
      <p:sp>
        <p:nvSpPr>
          <p:cNvPr id="121" name="Shape 121"/>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42900" marL="457200">
              <a:spcBef>
                <a:spcPts val="0"/>
              </a:spcBef>
              <a:buClr>
                <a:srgbClr val="000000"/>
              </a:buClr>
              <a:buSzPct val="100000"/>
              <a:buFont typeface="Arial"/>
              <a:buChar char="●"/>
            </a:pPr>
            <a:r>
              <a:rPr sz="1800" lang="en">
                <a:solidFill>
                  <a:schemeClr val="dk1"/>
                </a:solidFill>
                <a:latin typeface="Calibri"/>
                <a:ea typeface="Calibri"/>
                <a:cs typeface="Calibri"/>
                <a:sym typeface="Calibri"/>
              </a:rPr>
              <a:t>Because both groups decided to work together, we knew we needed to choose a type of model that fit both our needs. Therefore, we decided to model an arm, since it showed both the purpose of the skeletal system and muscular system and clear to show on exhibition</a:t>
            </a:r>
          </a:p>
          <a:p>
            <a:pPr rtl="0" lvl="0" indent="-342900" marL="457200">
              <a:spcBef>
                <a:spcPts val="0"/>
              </a:spcBef>
              <a:buClr>
                <a:srgbClr val="000000"/>
              </a:buClr>
              <a:buSzPct val="100000"/>
              <a:buFont typeface="Arial"/>
              <a:buChar char="●"/>
            </a:pPr>
            <a:r>
              <a:rPr sz="1800" lang="en">
                <a:solidFill>
                  <a:schemeClr val="dk1"/>
                </a:solidFill>
                <a:latin typeface="Calibri"/>
                <a:ea typeface="Calibri"/>
                <a:cs typeface="Calibri"/>
                <a:sym typeface="Calibri"/>
              </a:rPr>
              <a:t> Afterwards, we had a brainstorming session to determine how our model was to be made. With those basic ideas, we sketched a rough draft and built a crude model. No idea was ever shot down without a reason or trial.    </a:t>
            </a:r>
          </a:p>
          <a:p>
            <a:pPr lvl="0" indent="-342900" marL="457200">
              <a:spcBef>
                <a:spcPts val="0"/>
              </a:spcBef>
              <a:buClr>
                <a:srgbClr val="000000"/>
              </a:buClr>
              <a:buSzPct val="100000"/>
              <a:buFont typeface="Arial"/>
              <a:buChar char="●"/>
            </a:pPr>
            <a:r>
              <a:rPr sz="1800" lang="en">
                <a:solidFill>
                  <a:schemeClr val="dk1"/>
                </a:solidFill>
                <a:latin typeface="Calibri"/>
                <a:ea typeface="Calibri"/>
                <a:cs typeface="Calibri"/>
                <a:sym typeface="Calibri"/>
              </a:rPr>
              <a:t>After building started, we just added on to the model when someone had a new, probable idea. There was constant redesigning and tweaking throughout the entire process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y="0" x="0"/>
          <a:ext cy="0" cx="0"/>
          <a:chOff y="0" x="0"/>
          <a:chExt cy="0" cx="0"/>
        </a:xfrm>
      </p:grpSpPr>
      <p:sp>
        <p:nvSpPr>
          <p:cNvPr id="126" name="Shape 126"/>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The Building Process: Problems</a:t>
            </a:r>
          </a:p>
        </p:txBody>
      </p:sp>
      <p:sp>
        <p:nvSpPr>
          <p:cNvPr id="127" name="Shape 127"/>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81000" marL="457200">
              <a:spcBef>
                <a:spcPts val="0"/>
              </a:spcBef>
              <a:buClr>
                <a:srgbClr val="000000"/>
              </a:buClr>
              <a:buSzPct val="100000"/>
              <a:buFont typeface="Arial"/>
              <a:buChar char="●"/>
            </a:pPr>
            <a:r>
              <a:rPr sz="2400" lang="en"/>
              <a:t>work distribution was not at all even</a:t>
            </a:r>
          </a:p>
          <a:p>
            <a:pPr rtl="0" lvl="0" indent="-381000" marL="457200">
              <a:spcBef>
                <a:spcPts val="0"/>
              </a:spcBef>
              <a:buClr>
                <a:srgbClr val="000000"/>
              </a:buClr>
              <a:buSzPct val="100000"/>
              <a:buFont typeface="Arial"/>
              <a:buChar char="●"/>
            </a:pPr>
            <a:r>
              <a:rPr sz="2400" lang="en"/>
              <a:t>we were slow building the model</a:t>
            </a:r>
          </a:p>
          <a:p>
            <a:pPr lvl="0" indent="-381000" marL="457200">
              <a:spcBef>
                <a:spcPts val="0"/>
              </a:spcBef>
              <a:buClr>
                <a:srgbClr val="000000"/>
              </a:buClr>
              <a:buSzPct val="100000"/>
              <a:buFont typeface="Arial"/>
              <a:buChar char="●"/>
            </a:pPr>
            <a:r>
              <a:rPr sz="2400" lang="en"/>
              <a:t>we went into building with a bunch of unknown factors. We had a general idea of what to bring and what we wanted, but it wasn’t enough to build a fully functional model</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y="0" x="0"/>
          <a:ext cy="0" cx="0"/>
          <a:chOff y="0" x="0"/>
          <a:chExt cy="0" cx="0"/>
        </a:xfrm>
      </p:grpSpPr>
      <p:sp>
        <p:nvSpPr>
          <p:cNvPr id="132" name="Shape 132"/>
          <p:cNvSpPr txBox="1"/>
          <p:nvPr>
            <p:ph type="title"/>
          </p:nvPr>
        </p:nvSpPr>
        <p:spPr>
          <a:xfrm>
            <a:off y="205978" x="457200"/>
            <a:ext cy="857400" cx="8229600"/>
          </a:xfrm>
          <a:prstGeom prst="rect">
            <a:avLst/>
          </a:prstGeom>
        </p:spPr>
        <p:txBody>
          <a:bodyPr bIns="91425" rIns="91425" lIns="91425" tIns="91425" anchor="b" anchorCtr="0">
            <a:noAutofit/>
          </a:bodyPr>
          <a:lstStyle/>
          <a:p>
            <a:pPr algn="ctr">
              <a:spcBef>
                <a:spcPts val="0"/>
              </a:spcBef>
              <a:buNone/>
            </a:pPr>
            <a:r>
              <a:rPr lang="en"/>
              <a:t>Models: </a:t>
            </a:r>
          </a:p>
        </p:txBody>
      </p:sp>
      <p:sp>
        <p:nvSpPr>
          <p:cNvPr id="133" name="Shape 133"/>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t/>
            </a:r>
            <a:endParaRPr/>
          </a:p>
        </p:txBody>
      </p:sp>
      <p:pic>
        <p:nvPicPr>
          <p:cNvPr id="134" name="Shape 134"/>
          <p:cNvPicPr preferRelativeResize="0"/>
          <p:nvPr/>
        </p:nvPicPr>
        <p:blipFill>
          <a:blip r:embed="rId3">
            <a:alphaModFix/>
          </a:blip>
          <a:stretch>
            <a:fillRect/>
          </a:stretch>
        </p:blipFill>
        <p:spPr>
          <a:xfrm>
            <a:off y="1251484" x="6155699"/>
            <a:ext cy="3623024" cx="2037951"/>
          </a:xfrm>
          <a:prstGeom prst="rect">
            <a:avLst/>
          </a:prstGeom>
          <a:noFill/>
          <a:ln>
            <a:noFill/>
          </a:ln>
        </p:spPr>
      </p:pic>
      <p:pic>
        <p:nvPicPr>
          <p:cNvPr id="135" name="Shape 135"/>
          <p:cNvPicPr preferRelativeResize="0"/>
          <p:nvPr/>
        </p:nvPicPr>
        <p:blipFill>
          <a:blip r:embed="rId4">
            <a:alphaModFix/>
          </a:blip>
          <a:stretch>
            <a:fillRect/>
          </a:stretch>
        </p:blipFill>
        <p:spPr>
          <a:xfrm>
            <a:off y="1251475" x="569075"/>
            <a:ext cy="1910627" cx="2547503"/>
          </a:xfrm>
          <a:prstGeom prst="rect">
            <a:avLst/>
          </a:prstGeom>
          <a:noFill/>
          <a:ln>
            <a:noFill/>
          </a:ln>
        </p:spPr>
      </p:pic>
      <p:pic>
        <p:nvPicPr>
          <p:cNvPr id="136" name="Shape 136"/>
          <p:cNvPicPr preferRelativeResize="0"/>
          <p:nvPr/>
        </p:nvPicPr>
        <p:blipFill>
          <a:blip r:embed="rId5">
            <a:alphaModFix/>
          </a:blip>
          <a:stretch>
            <a:fillRect/>
          </a:stretch>
        </p:blipFill>
        <p:spPr>
          <a:xfrm>
            <a:off y="2840175" x="3229850"/>
            <a:ext cy="1910627" cx="2547503"/>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 name="Shape 35"/>
        <p:cNvGrpSpPr/>
        <p:nvPr/>
      </p:nvGrpSpPr>
      <p:grpSpPr>
        <a:xfrm>
          <a:off y="0" x="0"/>
          <a:ext cy="0" cx="0"/>
          <a:chOff y="0" x="0"/>
          <a:chExt cy="0" cx="0"/>
        </a:xfrm>
      </p:grpSpPr>
      <p:sp>
        <p:nvSpPr>
          <p:cNvPr id="36" name="Shape 36"/>
          <p:cNvSpPr txBox="1"/>
          <p:nvPr>
            <p:ph type="title"/>
          </p:nvPr>
        </p:nvSpPr>
        <p:spPr>
          <a:xfrm>
            <a:off y="205978" x="457200"/>
            <a:ext cy="857400" cx="8229600"/>
          </a:xfrm>
          <a:prstGeom prst="rect">
            <a:avLst/>
          </a:prstGeom>
        </p:spPr>
        <p:txBody>
          <a:bodyPr bIns="91425" rIns="91425" lIns="91425" tIns="91425" anchor="b" anchorCtr="0">
            <a:noAutofit/>
          </a:bodyPr>
          <a:lstStyle/>
          <a:p>
            <a:pPr algn="ctr">
              <a:spcBef>
                <a:spcPts val="0"/>
              </a:spcBef>
              <a:buNone/>
            </a:pPr>
            <a:r>
              <a:rPr u="sng" lang="en" i="1"/>
              <a:t>Introduction:</a:t>
            </a:r>
          </a:p>
        </p:txBody>
      </p:sp>
      <p:sp>
        <p:nvSpPr>
          <p:cNvPr id="37" name="Shape 37"/>
          <p:cNvSpPr txBox="1"/>
          <p:nvPr>
            <p:ph idx="1" type="body"/>
          </p:nvPr>
        </p:nvSpPr>
        <p:spPr>
          <a:xfrm>
            <a:off y="1200150" x="457200"/>
            <a:ext cy="3725699" cx="3994500"/>
          </a:xfrm>
          <a:prstGeom prst="rect">
            <a:avLst/>
          </a:prstGeom>
        </p:spPr>
        <p:txBody>
          <a:bodyPr bIns="91425" rIns="91425" lIns="91425" tIns="91425" anchor="t" anchorCtr="0">
            <a:noAutofit/>
          </a:bodyPr>
          <a:lstStyle/>
          <a:p>
            <a:pPr>
              <a:spcBef>
                <a:spcPts val="0"/>
              </a:spcBef>
              <a:buNone/>
            </a:pPr>
            <a:r>
              <a:t/>
            </a:r>
            <a:endParaRPr/>
          </a:p>
        </p:txBody>
      </p:sp>
      <p:sp>
        <p:nvSpPr>
          <p:cNvPr id="38" name="Shape 38"/>
          <p:cNvSpPr txBox="1"/>
          <p:nvPr>
            <p:ph idx="2" type="body"/>
          </p:nvPr>
        </p:nvSpPr>
        <p:spPr>
          <a:xfrm>
            <a:off y="1200150" x="4575650"/>
            <a:ext cy="3725699" cx="4341000"/>
          </a:xfrm>
          <a:prstGeom prst="rect">
            <a:avLst/>
          </a:prstGeom>
        </p:spPr>
        <p:txBody>
          <a:bodyPr bIns="91425" rIns="91425" lIns="91425" tIns="91425" anchor="t" anchorCtr="0">
            <a:noAutofit/>
          </a:bodyPr>
          <a:lstStyle/>
          <a:p>
            <a:pPr rtl="0">
              <a:spcBef>
                <a:spcPts val="0"/>
              </a:spcBef>
              <a:buNone/>
            </a:pPr>
            <a:r>
              <a:rPr lang="en"/>
              <a:t>People move because the have muscle and bone. Without such things we would be blobs of fat lying on our immovable extremities.</a:t>
            </a:r>
          </a:p>
          <a:p>
            <a:pPr>
              <a:spcBef>
                <a:spcPts val="0"/>
              </a:spcBef>
              <a:buNone/>
            </a:pPr>
            <a:r>
              <a:rPr lang="en"/>
              <a:t>“A human puddle.”</a:t>
            </a:r>
          </a:p>
        </p:txBody>
      </p:sp>
      <p:pic>
        <p:nvPicPr>
          <p:cNvPr id="39" name="Shape 39"/>
          <p:cNvPicPr preferRelativeResize="0"/>
          <p:nvPr/>
        </p:nvPicPr>
        <p:blipFill>
          <a:blip r:embed="rId3">
            <a:alphaModFix/>
          </a:blip>
          <a:stretch>
            <a:fillRect/>
          </a:stretch>
        </p:blipFill>
        <p:spPr>
          <a:xfrm>
            <a:off y="1451925" x="157700"/>
            <a:ext cy="2828849" cx="422442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 name="Shape 43"/>
        <p:cNvGrpSpPr/>
        <p:nvPr/>
      </p:nvGrpSpPr>
      <p:grpSpPr>
        <a:xfrm>
          <a:off y="0" x="0"/>
          <a:ext cy="0" cx="0"/>
          <a:chOff y="0" x="0"/>
          <a:chExt cy="0" cx="0"/>
        </a:xfrm>
      </p:grpSpPr>
      <p:sp>
        <p:nvSpPr>
          <p:cNvPr id="44" name="Shape 44"/>
          <p:cNvSpPr txBox="1"/>
          <p:nvPr>
            <p:ph type="title"/>
          </p:nvPr>
        </p:nvSpPr>
        <p:spPr>
          <a:xfrm>
            <a:off y="205978" x="457200"/>
            <a:ext cy="857400" cx="8229600"/>
          </a:xfrm>
          <a:prstGeom prst="rect">
            <a:avLst/>
          </a:prstGeom>
        </p:spPr>
        <p:txBody>
          <a:bodyPr bIns="91425" rIns="91425" lIns="91425" tIns="91425" anchor="b" anchorCtr="0">
            <a:noAutofit/>
          </a:bodyPr>
          <a:lstStyle/>
          <a:p>
            <a:pPr algn="ctr">
              <a:spcBef>
                <a:spcPts val="0"/>
              </a:spcBef>
              <a:buNone/>
            </a:pPr>
            <a:r>
              <a:rPr lang="en"/>
              <a:t>Function, In General:</a:t>
            </a:r>
          </a:p>
        </p:txBody>
      </p:sp>
      <p:sp>
        <p:nvSpPr>
          <p:cNvPr id="45" name="Shape 45"/>
          <p:cNvSpPr txBox="1"/>
          <p:nvPr>
            <p:ph idx="1" type="body"/>
          </p:nvPr>
        </p:nvSpPr>
        <p:spPr>
          <a:xfrm>
            <a:off y="1135975" x="457200"/>
            <a:ext cy="3725699" cx="8229600"/>
          </a:xfrm>
          <a:prstGeom prst="rect">
            <a:avLst/>
          </a:prstGeom>
        </p:spPr>
        <p:txBody>
          <a:bodyPr bIns="91425" rIns="91425" lIns="91425" tIns="91425" anchor="t" anchorCtr="0">
            <a:noAutofit/>
          </a:bodyPr>
          <a:lstStyle/>
          <a:p>
            <a:pPr rtl="0" lvl="0" indent="-419100" marL="457200">
              <a:spcBef>
                <a:spcPts val="0"/>
              </a:spcBef>
              <a:buClr>
                <a:srgbClr val="333333"/>
              </a:buClr>
              <a:buSzPct val="100000"/>
              <a:buFont typeface="Arial"/>
              <a:buChar char="●"/>
            </a:pPr>
            <a:r>
              <a:rPr lang="en">
                <a:solidFill>
                  <a:srgbClr val="333333"/>
                </a:solidFill>
              </a:rPr>
              <a:t>As a whole, muscular system allows movement in body (ex. standing up, sitting down, pumping blood, etc.)</a:t>
            </a:r>
          </a:p>
          <a:p>
            <a:pPr rtl="0" lvl="0" indent="-419100" marL="457200">
              <a:spcBef>
                <a:spcPts val="0"/>
              </a:spcBef>
              <a:buClr>
                <a:srgbClr val="333333"/>
              </a:buClr>
              <a:buSzPct val="100000"/>
              <a:buFont typeface="Arial"/>
              <a:buChar char="●"/>
            </a:pPr>
            <a:r>
              <a:rPr lang="en">
                <a:solidFill>
                  <a:srgbClr val="333333"/>
                </a:solidFill>
              </a:rPr>
              <a:t>Most of nervous system impulses → muscle movement</a:t>
            </a:r>
          </a:p>
          <a:p>
            <a:pPr rtl="0" lvl="0" indent="-419100" marL="457200">
              <a:spcBef>
                <a:spcPts val="0"/>
              </a:spcBef>
              <a:buClr>
                <a:srgbClr val="333333"/>
              </a:buClr>
              <a:buSzPct val="100000"/>
              <a:buFont typeface="Arial"/>
              <a:buChar char="●"/>
            </a:pPr>
            <a:r>
              <a:rPr lang="en">
                <a:solidFill>
                  <a:srgbClr val="333333"/>
                </a:solidFill>
              </a:rPr>
              <a:t>Body cannot function w/o muscular system</a:t>
            </a:r>
          </a:p>
          <a:p>
            <a:pPr rtl="0" lvl="0" indent="-228600" marL="457200">
              <a:spcBef>
                <a:spcPts val="0"/>
              </a:spcBef>
              <a:buClr>
                <a:srgbClr val="333333"/>
              </a:buClr>
              <a:buNone/>
            </a:pPr>
            <a:r>
              <a:t/>
            </a:r>
            <a:endParaRPr>
              <a:solidFill>
                <a:srgbClr val="333333"/>
              </a:solidFil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 name="Shape 49"/>
        <p:cNvGrpSpPr/>
        <p:nvPr/>
      </p:nvGrpSpPr>
      <p:grpSpPr>
        <a:xfrm>
          <a:off y="0" x="0"/>
          <a:ext cy="0" cx="0"/>
          <a:chOff y="0" x="0"/>
          <a:chExt cy="0" cx="0"/>
        </a:xfrm>
      </p:grpSpPr>
      <p:sp>
        <p:nvSpPr>
          <p:cNvPr id="50" name="Shape 50"/>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Specifics: Skeletal Muscle</a:t>
            </a:r>
          </a:p>
        </p:txBody>
      </p:sp>
      <p:sp>
        <p:nvSpPr>
          <p:cNvPr id="51" name="Shape 51"/>
          <p:cNvSpPr txBox="1"/>
          <p:nvPr>
            <p:ph idx="1" type="body"/>
          </p:nvPr>
        </p:nvSpPr>
        <p:spPr>
          <a:xfrm>
            <a:off y="1200150" x="457200"/>
            <a:ext cy="3725699" cx="8229600"/>
          </a:xfrm>
          <a:prstGeom prst="rect">
            <a:avLst/>
          </a:prstGeom>
          <a:ln w="9525" cap="flat">
            <a:solidFill>
              <a:schemeClr val="dk1"/>
            </a:solidFill>
            <a:prstDash val="solid"/>
            <a:round/>
            <a:headEnd w="med" len="med" type="none"/>
            <a:tailEnd w="med" len="med" type="none"/>
          </a:ln>
        </p:spPr>
        <p:txBody>
          <a:bodyPr bIns="91425" rIns="91425" lIns="91425" tIns="91425" anchor="t" anchorCtr="0">
            <a:noAutofit/>
          </a:bodyPr>
          <a:lstStyle/>
          <a:p>
            <a:pPr rtl="0" lvl="0" indent="-381000" marL="457200">
              <a:spcBef>
                <a:spcPts val="0"/>
              </a:spcBef>
              <a:buClr>
                <a:srgbClr val="333333"/>
              </a:buClr>
              <a:buSzPct val="100000"/>
              <a:buFont typeface="Arial"/>
              <a:buChar char="●"/>
            </a:pPr>
            <a:r>
              <a:rPr sz="2400" lang="en">
                <a:solidFill>
                  <a:srgbClr val="333333"/>
                </a:solidFill>
              </a:rPr>
              <a:t>Skeletal muscles cover the skeleton and are attached to the bones, tendons, and ligaments</a:t>
            </a:r>
          </a:p>
          <a:p>
            <a:pPr rtl="0" lvl="0" indent="-381000" marL="457200">
              <a:spcBef>
                <a:spcPts val="0"/>
              </a:spcBef>
              <a:buClr>
                <a:srgbClr val="333333"/>
              </a:buClr>
              <a:buSzPct val="100000"/>
              <a:buFont typeface="Arial"/>
              <a:buChar char="●"/>
            </a:pPr>
            <a:r>
              <a:rPr sz="2400" lang="en">
                <a:solidFill>
                  <a:srgbClr val="333333"/>
                </a:solidFill>
              </a:rPr>
              <a:t>Fully deal with the voluntary movements </a:t>
            </a:r>
          </a:p>
          <a:p>
            <a:pPr rtl="0" lvl="0" indent="-381000" marL="457200">
              <a:spcBef>
                <a:spcPts val="0"/>
              </a:spcBef>
              <a:buClr>
                <a:srgbClr val="333333"/>
              </a:buClr>
              <a:buSzPct val="100000"/>
              <a:buFont typeface="Arial"/>
              <a:buChar char="●"/>
            </a:pPr>
            <a:r>
              <a:rPr sz="2400" lang="en">
                <a:solidFill>
                  <a:srgbClr val="333333"/>
                </a:solidFill>
              </a:rPr>
              <a:t>Convert energy from food into ability to move</a:t>
            </a:r>
          </a:p>
          <a:p>
            <a:pPr rtl="0" lvl="0" indent="-381000" marL="457200">
              <a:spcBef>
                <a:spcPts val="0"/>
              </a:spcBef>
              <a:buClr>
                <a:srgbClr val="333333"/>
              </a:buClr>
              <a:buSzPct val="100000"/>
              <a:buFont typeface="Arial"/>
              <a:buChar char="●"/>
            </a:pPr>
            <a:r>
              <a:rPr sz="2400" lang="en">
                <a:solidFill>
                  <a:srgbClr val="333333"/>
                </a:solidFill>
              </a:rPr>
              <a:t>Stabilize human skeleton, give it posture, and protect internal organs</a:t>
            </a:r>
          </a:p>
          <a:p>
            <a:pPr rtl="0" lvl="0" indent="-381000" marL="457200">
              <a:spcBef>
                <a:spcPts val="0"/>
              </a:spcBef>
              <a:buClr>
                <a:srgbClr val="333333"/>
              </a:buClr>
              <a:buSzPct val="100000"/>
              <a:buFont typeface="Arial"/>
              <a:buChar char="●"/>
            </a:pPr>
            <a:r>
              <a:rPr sz="2400" lang="en">
                <a:solidFill>
                  <a:srgbClr val="333333"/>
                </a:solidFill>
              </a:rPr>
              <a:t>When we think of using them, nervous system sends impulse telling them to move</a:t>
            </a:r>
          </a:p>
          <a:p>
            <a:pPr>
              <a:spcBef>
                <a:spcPts val="0"/>
              </a:spcBef>
              <a:buNone/>
            </a:pPr>
            <a:r>
              <a:t/>
            </a: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y="0" x="0"/>
          <a:ext cy="0" cx="0"/>
          <a:chOff y="0" x="0"/>
          <a:chExt cy="0" cx="0"/>
        </a:xfrm>
      </p:grpSpPr>
      <p:sp>
        <p:nvSpPr>
          <p:cNvPr id="56" name="Shape 56"/>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Specifics: Cardiac Muscle</a:t>
            </a:r>
          </a:p>
        </p:txBody>
      </p:sp>
      <p:sp>
        <p:nvSpPr>
          <p:cNvPr id="57" name="Shape 57"/>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419100" marL="457200">
              <a:spcBef>
                <a:spcPts val="0"/>
              </a:spcBef>
              <a:buClr>
                <a:srgbClr val="333333"/>
              </a:buClr>
              <a:buSzPct val="100000"/>
              <a:buFont typeface="Arial"/>
              <a:buChar char="●"/>
            </a:pPr>
            <a:r>
              <a:rPr lang="en">
                <a:solidFill>
                  <a:srgbClr val="333333"/>
                </a:solidFill>
              </a:rPr>
              <a:t>Cardiac muscles are found in the heart</a:t>
            </a:r>
          </a:p>
          <a:p>
            <a:pPr lvl="0" indent="-419100" marL="457200">
              <a:spcBef>
                <a:spcPts val="0"/>
              </a:spcBef>
              <a:buClr>
                <a:srgbClr val="333333"/>
              </a:buClr>
              <a:buSzPct val="100000"/>
              <a:buFont typeface="Arial"/>
              <a:buChar char="●"/>
            </a:pPr>
            <a:r>
              <a:rPr lang="en">
                <a:solidFill>
                  <a:srgbClr val="333333"/>
                </a:solidFill>
              </a:rPr>
              <a:t>Responsible for (1)forcing blood out of heart, (2)makes sure it circulates through body, (3)nutrients come to tissue, and (4) wastes get taken away</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y="0" x="0"/>
          <a:ext cy="0" cx="0"/>
          <a:chOff y="0" x="0"/>
          <a:chExt cy="0" cx="0"/>
        </a:xfrm>
      </p:grpSpPr>
      <p:sp>
        <p:nvSpPr>
          <p:cNvPr id="62" name="Shape 62"/>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Specifics: Smooth Muscle</a:t>
            </a:r>
          </a:p>
        </p:txBody>
      </p:sp>
      <p:sp>
        <p:nvSpPr>
          <p:cNvPr id="63" name="Shape 63"/>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55600" marL="457200">
              <a:spcBef>
                <a:spcPts val="0"/>
              </a:spcBef>
              <a:buClr>
                <a:srgbClr val="333333"/>
              </a:buClr>
              <a:buSzPct val="100000"/>
              <a:buFont typeface="Arial"/>
              <a:buChar char="●"/>
            </a:pPr>
            <a:r>
              <a:rPr sz="2000" lang="en">
                <a:solidFill>
                  <a:srgbClr val="333333"/>
                </a:solidFill>
              </a:rPr>
              <a:t>Involuntary = we do not have direct control over muscle function</a:t>
            </a:r>
          </a:p>
          <a:p>
            <a:pPr rtl="0" lvl="0" indent="-355600" marL="457200">
              <a:spcBef>
                <a:spcPts val="0"/>
              </a:spcBef>
              <a:buClr>
                <a:srgbClr val="333333"/>
              </a:buClr>
              <a:buSzPct val="100000"/>
              <a:buFont typeface="Arial"/>
              <a:buChar char="●"/>
            </a:pPr>
            <a:r>
              <a:rPr sz="2000" lang="en">
                <a:solidFill>
                  <a:srgbClr val="333333"/>
                </a:solidFill>
              </a:rPr>
              <a:t>Smooth muscles are the involuntary ones that line internal organs such as blood vessels and the stomach</a:t>
            </a:r>
          </a:p>
          <a:p>
            <a:pPr rtl="0" lvl="1" indent="-355600" marL="1371600">
              <a:spcBef>
                <a:spcPts val="0"/>
              </a:spcBef>
              <a:buClr>
                <a:srgbClr val="333333"/>
              </a:buClr>
              <a:buSzPct val="100000"/>
              <a:buFont typeface="Arial"/>
              <a:buChar char="○"/>
            </a:pPr>
            <a:r>
              <a:rPr sz="2000" lang="en">
                <a:solidFill>
                  <a:srgbClr val="333333"/>
                </a:solidFill>
              </a:rPr>
              <a:t>Ex. Smooth muscles of digestive system contract and allows digestion</a:t>
            </a:r>
          </a:p>
          <a:p>
            <a:pPr rtl="0" lvl="1" indent="-355600" marL="1371600">
              <a:spcBef>
                <a:spcPts val="0"/>
              </a:spcBef>
              <a:buClr>
                <a:srgbClr val="333333"/>
              </a:buClr>
              <a:buSzPct val="100000"/>
              <a:buFont typeface="Arial"/>
              <a:buChar char="○"/>
            </a:pPr>
            <a:r>
              <a:rPr sz="2000" lang="en">
                <a:solidFill>
                  <a:srgbClr val="333333"/>
                </a:solidFill>
              </a:rPr>
              <a:t>Ex. Contractions of the smooth muscles of uterus allow childbirth</a:t>
            </a:r>
          </a:p>
          <a:p>
            <a:pPr rtl="0" lvl="1" indent="-355600" marL="1371600">
              <a:spcBef>
                <a:spcPts val="0"/>
              </a:spcBef>
              <a:buClr>
                <a:srgbClr val="333333"/>
              </a:buClr>
              <a:buSzPct val="100000"/>
              <a:buFont typeface="Arial"/>
              <a:buChar char="○"/>
            </a:pPr>
            <a:r>
              <a:rPr sz="2000" lang="en">
                <a:solidFill>
                  <a:srgbClr val="333333"/>
                </a:solidFill>
              </a:rPr>
              <a:t>Ex. Maintain blood flow in body</a:t>
            </a:r>
          </a:p>
          <a:p>
            <a:pPr rtl="0" lvl="0" indent="0" marL="457200">
              <a:spcBef>
                <a:spcPts val="0"/>
              </a:spcBef>
              <a:buNone/>
            </a:pPr>
            <a:r>
              <a:t/>
            </a:r>
            <a:endParaRPr sz="2000">
              <a:solidFill>
                <a:srgbClr val="333333"/>
              </a:solidFill>
            </a:endParaRPr>
          </a:p>
          <a:p>
            <a:pPr rtl="0" lvl="0">
              <a:spcBef>
                <a:spcPts val="0"/>
              </a:spcBef>
              <a:buClr>
                <a:schemeClr val="dk1"/>
              </a:buClr>
              <a:buFont typeface="Arial"/>
              <a:buNone/>
            </a:pPr>
            <a:r>
              <a:t/>
            </a:r>
            <a:endParaRPr sz="2000">
              <a:solidFill>
                <a:srgbClr val="333333"/>
              </a:solidFill>
            </a:endParaRPr>
          </a:p>
          <a:p>
            <a:pPr>
              <a:spcBef>
                <a:spcPts val="0"/>
              </a:spcBef>
              <a:buNone/>
            </a:pPr>
            <a:r>
              <a:t/>
            </a: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y="0" x="0"/>
          <a:ext cy="0" cx="0"/>
          <a:chOff y="0" x="0"/>
          <a:chExt cy="0" cx="0"/>
        </a:xfrm>
      </p:grpSpPr>
      <p:sp>
        <p:nvSpPr>
          <p:cNvPr id="68" name="Shape 68"/>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Structure of Muscles</a:t>
            </a:r>
          </a:p>
        </p:txBody>
      </p:sp>
      <p:sp>
        <p:nvSpPr>
          <p:cNvPr id="69" name="Shape 69"/>
          <p:cNvSpPr txBox="1"/>
          <p:nvPr>
            <p:ph idx="1" type="body"/>
          </p:nvPr>
        </p:nvSpPr>
        <p:spPr>
          <a:xfrm>
            <a:off y="1188375" x="457200"/>
            <a:ext cy="3725699" cx="8229600"/>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u="sng" sz="1800" lang="en">
                <a:solidFill>
                  <a:srgbClr val="333333"/>
                </a:solidFill>
              </a:rPr>
              <a:t>The Breakdown</a:t>
            </a:r>
          </a:p>
          <a:p>
            <a:pPr rtl="0" lvl="0">
              <a:spcBef>
                <a:spcPts val="0"/>
              </a:spcBef>
              <a:buClr>
                <a:schemeClr val="dk1"/>
              </a:buClr>
              <a:buSzPct val="61111"/>
              <a:buFont typeface="Arial"/>
              <a:buNone/>
            </a:pPr>
            <a:r>
              <a:rPr sz="1800" lang="en">
                <a:solidFill>
                  <a:srgbClr val="333333"/>
                </a:solidFill>
              </a:rPr>
              <a:t>→ skeletal muscles → bundles of muscle fibers → myofibrils → filaments made of actin and myosin → divided into sarcomeres, functional units</a:t>
            </a:r>
          </a:p>
          <a:p>
            <a:pPr rtl="0" lvl="0" indent="-342900" marL="457200">
              <a:spcBef>
                <a:spcPts val="0"/>
              </a:spcBef>
              <a:buClr>
                <a:srgbClr val="333333"/>
              </a:buClr>
              <a:buSzPct val="100000"/>
              <a:buFont typeface="Arial"/>
              <a:buChar char="●"/>
            </a:pPr>
            <a:r>
              <a:rPr sz="1800" lang="en">
                <a:solidFill>
                  <a:srgbClr val="333333"/>
                </a:solidFill>
              </a:rPr>
              <a:t>striated muscles - muscle tissue that has repeating sarcomeres</a:t>
            </a:r>
          </a:p>
          <a:p>
            <a:pPr rtl="0" lvl="0" indent="-342900" marL="457200">
              <a:spcBef>
                <a:spcPts val="0"/>
              </a:spcBef>
              <a:buClr>
                <a:srgbClr val="333333"/>
              </a:buClr>
              <a:buSzPct val="100000"/>
              <a:buFont typeface="Arial"/>
              <a:buChar char="●"/>
            </a:pPr>
            <a:r>
              <a:rPr sz="1800" lang="en">
                <a:solidFill>
                  <a:srgbClr val="333333"/>
                </a:solidFill>
              </a:rPr>
              <a:t>sarcomeres separated by z-discs</a:t>
            </a:r>
          </a:p>
          <a:p>
            <a:pPr rtl="0" lvl="0" indent="-342900" marL="457200">
              <a:spcBef>
                <a:spcPts val="0"/>
              </a:spcBef>
              <a:buClr>
                <a:srgbClr val="333333"/>
              </a:buClr>
              <a:buSzPct val="100000"/>
              <a:buFont typeface="Arial"/>
              <a:buChar char="●"/>
            </a:pPr>
            <a:r>
              <a:rPr sz="1800" lang="en">
                <a:solidFill>
                  <a:srgbClr val="333333"/>
                </a:solidFill>
              </a:rPr>
              <a:t>striations formed by alternating pattern of filaments</a:t>
            </a:r>
          </a:p>
          <a:p>
            <a:pPr rtl="0" lvl="1" indent="-342900" marL="914400">
              <a:spcBef>
                <a:spcPts val="0"/>
              </a:spcBef>
              <a:buClr>
                <a:srgbClr val="333333"/>
              </a:buClr>
              <a:buSzPct val="100000"/>
              <a:buFont typeface="Courier New"/>
              <a:buChar char="o"/>
            </a:pPr>
            <a:r>
              <a:rPr sz="1800" lang="en">
                <a:solidFill>
                  <a:srgbClr val="333333"/>
                </a:solidFill>
              </a:rPr>
              <a:t>thick filaments made up of myosin</a:t>
            </a:r>
          </a:p>
          <a:p>
            <a:pPr rtl="0" lvl="1" indent="-342900" marL="914400">
              <a:spcBef>
                <a:spcPts val="0"/>
              </a:spcBef>
              <a:buClr>
                <a:srgbClr val="333333"/>
              </a:buClr>
              <a:buSzPct val="100000"/>
              <a:buFont typeface="Courier New"/>
              <a:buChar char="o"/>
            </a:pPr>
            <a:r>
              <a:rPr sz="1800" lang="en">
                <a:solidFill>
                  <a:srgbClr val="333333"/>
                </a:solidFill>
              </a:rPr>
              <a:t>thin filaments made of actin </a:t>
            </a:r>
          </a:p>
          <a:p>
            <a:pPr>
              <a:spcBef>
                <a:spcPts val="0"/>
              </a:spcBef>
              <a:buNone/>
            </a:pPr>
            <a:r>
              <a:t/>
            </a: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y="0" x="0"/>
          <a:ext cy="0" cx="0"/>
          <a:chOff y="0" x="0"/>
          <a:chExt cy="0" cx="0"/>
        </a:xfrm>
      </p:grpSpPr>
      <p:sp>
        <p:nvSpPr>
          <p:cNvPr id="74" name="Shape 74"/>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How it works</a:t>
            </a:r>
          </a:p>
        </p:txBody>
      </p:sp>
      <p:sp>
        <p:nvSpPr>
          <p:cNvPr id="75" name="Shape 75"/>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42900" marL="457200">
              <a:spcBef>
                <a:spcPts val="0"/>
              </a:spcBef>
              <a:buClr>
                <a:srgbClr val="333333"/>
              </a:buClr>
              <a:buSzPct val="100000"/>
              <a:buFont typeface="Arial"/>
              <a:buChar char="●"/>
            </a:pPr>
            <a:r>
              <a:rPr sz="1800" lang="en">
                <a:solidFill>
                  <a:srgbClr val="333333"/>
                </a:solidFill>
              </a:rPr>
              <a:t>Muscle contractions caused by force produced by myosin and actin </a:t>
            </a:r>
          </a:p>
          <a:p>
            <a:pPr rtl="0" lvl="0">
              <a:spcBef>
                <a:spcPts val="0"/>
              </a:spcBef>
              <a:buClr>
                <a:schemeClr val="dk1"/>
              </a:buClr>
              <a:buSzPct val="61111"/>
              <a:buFont typeface="Arial"/>
              <a:buNone/>
            </a:pPr>
            <a:r>
              <a:rPr sz="1800" lang="en">
                <a:solidFill>
                  <a:srgbClr val="333333"/>
                </a:solidFill>
              </a:rPr>
              <a:t>filaments </a:t>
            </a:r>
          </a:p>
          <a:p>
            <a:pPr rtl="0" lvl="0" indent="-342900" marL="457200">
              <a:spcBef>
                <a:spcPts val="0"/>
              </a:spcBef>
              <a:buClr>
                <a:srgbClr val="333333"/>
              </a:buClr>
              <a:buSzPct val="100000"/>
              <a:buFont typeface="Arial"/>
              <a:buChar char="●"/>
            </a:pPr>
            <a:r>
              <a:rPr sz="1800" lang="en">
                <a:solidFill>
                  <a:srgbClr val="333333"/>
                </a:solidFill>
              </a:rPr>
              <a:t>Muscles move when thin filament in fiber slides over thick filament</a:t>
            </a:r>
          </a:p>
          <a:p>
            <a:pPr rtl="0" lvl="0" indent="-342900" marL="457200">
              <a:spcBef>
                <a:spcPts val="0"/>
              </a:spcBef>
              <a:buClr>
                <a:srgbClr val="333333"/>
              </a:buClr>
              <a:buSzPct val="100000"/>
              <a:buFont typeface="Arial"/>
              <a:buChar char="●"/>
            </a:pPr>
            <a:r>
              <a:rPr sz="1800" lang="en">
                <a:solidFill>
                  <a:srgbClr val="333333"/>
                </a:solidFill>
              </a:rPr>
              <a:t>All the muscles in your body use oxygen and </a:t>
            </a:r>
          </a:p>
          <a:p>
            <a:pPr rtl="0" lvl="0">
              <a:spcBef>
                <a:spcPts val="0"/>
              </a:spcBef>
              <a:buClr>
                <a:schemeClr val="dk1"/>
              </a:buClr>
              <a:buSzPct val="61111"/>
              <a:buFont typeface="Arial"/>
              <a:buNone/>
            </a:pPr>
            <a:r>
              <a:rPr sz="1800" lang="en">
                <a:solidFill>
                  <a:srgbClr val="333333"/>
                </a:solidFill>
              </a:rPr>
              <a:t>glucose as a main source of energy. The oxygen allows the glucose to convert to ATP, which is what fuels muscle contractions.</a:t>
            </a:r>
          </a:p>
          <a:p>
            <a:pPr rtl="0" lvl="0" indent="-342900" marL="457200">
              <a:spcBef>
                <a:spcPts val="0"/>
              </a:spcBef>
              <a:buClr>
                <a:srgbClr val="333333"/>
              </a:buClr>
              <a:buSzPct val="100000"/>
              <a:buFont typeface="Arial"/>
              <a:buChar char="●"/>
            </a:pPr>
            <a:r>
              <a:rPr sz="1800" lang="en">
                <a:solidFill>
                  <a:srgbClr val="333333"/>
                </a:solidFill>
              </a:rPr>
              <a:t>When oxygen is not present, glucose is </a:t>
            </a:r>
          </a:p>
          <a:p>
            <a:pPr rtl="0" lvl="0">
              <a:spcBef>
                <a:spcPts val="0"/>
              </a:spcBef>
              <a:buClr>
                <a:schemeClr val="dk1"/>
              </a:buClr>
              <a:buSzPct val="61111"/>
              <a:buFont typeface="Arial"/>
              <a:buNone/>
            </a:pPr>
            <a:r>
              <a:rPr sz="1800" lang="en">
                <a:solidFill>
                  <a:srgbClr val="333333"/>
                </a:solidFill>
              </a:rPr>
              <a:t>converted to lactic acid instead, which is an inefficient fuel source that causes fatigue.</a:t>
            </a:r>
          </a:p>
          <a:p>
            <a:pPr rtl="0" lvl="0" indent="-342900" marL="457200">
              <a:spcBef>
                <a:spcPts val="0"/>
              </a:spcBef>
              <a:buClr>
                <a:srgbClr val="333333"/>
              </a:buClr>
              <a:buSzPct val="100000"/>
              <a:buFont typeface="Arial"/>
              <a:buChar char="●"/>
            </a:pPr>
            <a:r>
              <a:rPr sz="1800" lang="en">
                <a:solidFill>
                  <a:srgbClr val="333333"/>
                </a:solidFill>
              </a:rPr>
              <a:t>Nerve impulses from brain relatively always result in </a:t>
            </a:r>
          </a:p>
          <a:p>
            <a:pPr lvl="0">
              <a:spcBef>
                <a:spcPts val="0"/>
              </a:spcBef>
              <a:buClr>
                <a:schemeClr val="dk1"/>
              </a:buClr>
              <a:buSzPct val="61111"/>
              <a:buFont typeface="Arial"/>
              <a:buNone/>
            </a:pPr>
            <a:r>
              <a:rPr sz="1800" lang="en">
                <a:solidFill>
                  <a:srgbClr val="333333"/>
                </a:solidFill>
              </a:rPr>
              <a:t>muscle movement</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y="0" x="0"/>
          <a:ext cy="0" cx="0"/>
          <a:chOff y="0" x="0"/>
          <a:chExt cy="0" cx="0"/>
        </a:xfrm>
      </p:grpSpPr>
      <p:sp>
        <p:nvSpPr>
          <p:cNvPr id="80" name="Shape 80"/>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How it works: Control</a:t>
            </a:r>
          </a:p>
        </p:txBody>
      </p:sp>
      <p:sp>
        <p:nvSpPr>
          <p:cNvPr id="81" name="Shape 81"/>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81000" marL="457200">
              <a:spcBef>
                <a:spcPts val="0"/>
              </a:spcBef>
              <a:buClr>
                <a:srgbClr val="333333"/>
              </a:buClr>
              <a:buSzPct val="100000"/>
              <a:buFont typeface="Arial"/>
              <a:buChar char="●"/>
            </a:pPr>
            <a:r>
              <a:rPr sz="2400" lang="en">
                <a:solidFill>
                  <a:srgbClr val="333333"/>
                </a:solidFill>
              </a:rPr>
              <a:t>Neuromuscular junction -contact point between motor neuron and skeletal muscle cell</a:t>
            </a:r>
          </a:p>
          <a:p>
            <a:pPr rtl="0" lvl="0" indent="-381000" marL="457200">
              <a:spcBef>
                <a:spcPts val="0"/>
              </a:spcBef>
              <a:buClr>
                <a:srgbClr val="333333"/>
              </a:buClr>
              <a:buSzPct val="100000"/>
              <a:buFont typeface="Arial"/>
              <a:buChar char="●"/>
            </a:pPr>
            <a:r>
              <a:rPr sz="2400" lang="en">
                <a:solidFill>
                  <a:srgbClr val="333333"/>
                </a:solidFill>
              </a:rPr>
              <a:t>Vesicles in the motor neuron release acetycholine, a neurotransmitter, which produces an impulse that causes myosin and actins to work through releasing calcium ions that affect the needed regulatory proteins</a:t>
            </a:r>
          </a:p>
          <a:p>
            <a:pPr rtl="0" lvl="0" indent="-381000" marL="457200">
              <a:spcBef>
                <a:spcPts val="0"/>
              </a:spcBef>
              <a:buClr>
                <a:srgbClr val="333333"/>
              </a:buClr>
              <a:buSzPct val="100000"/>
              <a:buFont typeface="Arial"/>
              <a:buChar char="●"/>
            </a:pPr>
            <a:r>
              <a:rPr sz="2400" lang="en">
                <a:solidFill>
                  <a:srgbClr val="333333"/>
                </a:solidFill>
              </a:rPr>
              <a:t>this leads to muscle contraction</a:t>
            </a:r>
          </a:p>
          <a:p>
            <a:pPr lvl="0" indent="-381000" marL="457200">
              <a:spcBef>
                <a:spcPts val="0"/>
              </a:spcBef>
              <a:buClr>
                <a:srgbClr val="333333"/>
              </a:buClr>
              <a:buSzPct val="100000"/>
              <a:buFont typeface="Arial"/>
              <a:buChar char="●"/>
            </a:pPr>
            <a:r>
              <a:rPr sz="2400" lang="en">
                <a:solidFill>
                  <a:srgbClr val="333333"/>
                </a:solidFill>
              </a:rPr>
              <a:t>muscle cell stays contracted until acetycholine stops producing and all other processes stopped</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